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3" autoAdjust="0"/>
    <p:restoredTop sz="94660"/>
  </p:normalViewPr>
  <p:slideViewPr>
    <p:cSldViewPr snapToGrid="0">
      <p:cViewPr varScale="1">
        <p:scale>
          <a:sx n="41" d="100"/>
          <a:sy n="41" d="100"/>
        </p:scale>
        <p:origin x="54" y="6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99B270-7122-400E-AC40-AFB111B9339E}" type="datetimeFigureOut">
              <a:rPr lang="en-US" smtClean="0"/>
              <a:t>30-Nov-18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8525D7-811F-459E-A72C-01A01061AE65}" type="slidenum">
              <a:rPr lang="en-US" smtClean="0"/>
              <a:t>‹#›</a:t>
            </a:fld>
            <a:endParaRPr lang="en-US"/>
          </a:p>
        </p:txBody>
      </p:sp>
    </p:spTree>
    <p:extLst>
      <p:ext uri="{BB962C8B-B14F-4D97-AF65-F5344CB8AC3E}">
        <p14:creationId xmlns:p14="http://schemas.microsoft.com/office/powerpoint/2010/main" val="2925121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 tested</a:t>
            </a:r>
            <a:r>
              <a:rPr lang="en-US" baseline="0" dirty="0" smtClean="0"/>
              <a:t> should have at least 16 years and about 6 years in Interpretation for the results is strictly done by professionals or </a:t>
            </a:r>
            <a:r>
              <a:rPr lang="en-US" baseline="0" dirty="0" err="1" smtClean="0"/>
              <a:t>epysychologists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318525D7-811F-459E-A72C-01A01061AE65}" type="slidenum">
              <a:rPr lang="en-US" smtClean="0"/>
              <a:t>2</a:t>
            </a:fld>
            <a:endParaRPr lang="en-US"/>
          </a:p>
        </p:txBody>
      </p:sp>
    </p:spTree>
    <p:extLst>
      <p:ext uri="{BB962C8B-B14F-4D97-AF65-F5344CB8AC3E}">
        <p14:creationId xmlns:p14="http://schemas.microsoft.com/office/powerpoint/2010/main" val="4116914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Code types</a:t>
            </a:r>
            <a:r>
              <a:rPr lang="en-US" baseline="0" dirty="0" smtClean="0"/>
              <a:t> given are interpreted as a single , wider ranged elevation instead of making individual scale interpretation. They are combined to  give different summations depending on scales chosen.</a:t>
            </a:r>
            <a:endParaRPr lang="en-US" dirty="0"/>
          </a:p>
        </p:txBody>
      </p:sp>
      <p:sp>
        <p:nvSpPr>
          <p:cNvPr id="4" name="Slide Number Placeholder 3"/>
          <p:cNvSpPr>
            <a:spLocks noGrp="1"/>
          </p:cNvSpPr>
          <p:nvPr>
            <p:ph type="sldNum" sz="quarter" idx="10"/>
          </p:nvPr>
        </p:nvSpPr>
        <p:spPr/>
        <p:txBody>
          <a:bodyPr/>
          <a:lstStyle/>
          <a:p>
            <a:fld id="{318525D7-811F-459E-A72C-01A01061AE65}" type="slidenum">
              <a:rPr lang="en-US" smtClean="0"/>
              <a:t>3</a:t>
            </a:fld>
            <a:endParaRPr lang="en-US"/>
          </a:p>
        </p:txBody>
      </p:sp>
    </p:spTree>
    <p:extLst>
      <p:ext uri="{BB962C8B-B14F-4D97-AF65-F5344CB8AC3E}">
        <p14:creationId xmlns:p14="http://schemas.microsoft.com/office/powerpoint/2010/main" val="1693684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 is got from the averaging</a:t>
            </a:r>
            <a:r>
              <a:rPr lang="en-US" baseline="0" dirty="0" smtClean="0"/>
              <a:t> the scores got. Median serves as the middle score based on their arrangement from the highest value to the lowest. Mode serves as the score which has appeared most. Based on this, range of T scores normally lies within the range 50 to 65 (</a:t>
            </a:r>
            <a:r>
              <a:rPr lang="en-US" dirty="0" smtClean="0"/>
              <a:t>Murphy, 2008)</a:t>
            </a:r>
            <a:r>
              <a:rPr lang="en-US" baseline="0" dirty="0" smtClean="0"/>
              <a:t>. Any score below or above calls for clinical interpretation.</a:t>
            </a:r>
            <a:endParaRPr lang="en-US" dirty="0"/>
          </a:p>
        </p:txBody>
      </p:sp>
      <p:sp>
        <p:nvSpPr>
          <p:cNvPr id="4" name="Slide Number Placeholder 3"/>
          <p:cNvSpPr>
            <a:spLocks noGrp="1"/>
          </p:cNvSpPr>
          <p:nvPr>
            <p:ph type="sldNum" sz="quarter" idx="10"/>
          </p:nvPr>
        </p:nvSpPr>
        <p:spPr/>
        <p:txBody>
          <a:bodyPr/>
          <a:lstStyle/>
          <a:p>
            <a:fld id="{318525D7-811F-459E-A72C-01A01061AE65}" type="slidenum">
              <a:rPr lang="en-US" smtClean="0"/>
              <a:t>4</a:t>
            </a:fld>
            <a:endParaRPr lang="en-US"/>
          </a:p>
        </p:txBody>
      </p:sp>
    </p:spTree>
    <p:extLst>
      <p:ext uri="{BB962C8B-B14F-4D97-AF65-F5344CB8AC3E}">
        <p14:creationId xmlns:p14="http://schemas.microsoft.com/office/powerpoint/2010/main" val="3446960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spreading of scores in relation to the mean score is represented by standard deviation. The Standard deviation for  MMPI-II is 10(</a:t>
            </a:r>
            <a:r>
              <a:rPr lang="en-US" dirty="0" smtClean="0"/>
              <a:t>Murphy,</a:t>
            </a:r>
            <a:r>
              <a:rPr lang="en-US" baseline="0" dirty="0" smtClean="0"/>
              <a:t> 2008).</a:t>
            </a:r>
            <a:endParaRPr lang="en-US" baseline="0" dirty="0" smtClean="0"/>
          </a:p>
          <a:p>
            <a:r>
              <a:rPr lang="en-US" baseline="0" dirty="0" smtClean="0"/>
              <a:t>On norms. Following many translations done by developers it has been found that  the mean scores for MMPI-2 scales for any target country lie within the standard measurement error  for the American norms (</a:t>
            </a:r>
            <a:r>
              <a:rPr lang="en-US" dirty="0" smtClean="0"/>
              <a:t>Hathaway, 2009)</a:t>
            </a:r>
            <a:r>
              <a:rPr lang="en-US" baseline="0" dirty="0" smtClean="0"/>
              <a:t>. This makes the various interpretation for this test to be universally accepted.</a:t>
            </a:r>
            <a:endParaRPr lang="en-US" dirty="0"/>
          </a:p>
        </p:txBody>
      </p:sp>
      <p:sp>
        <p:nvSpPr>
          <p:cNvPr id="4" name="Slide Number Placeholder 3"/>
          <p:cNvSpPr>
            <a:spLocks noGrp="1"/>
          </p:cNvSpPr>
          <p:nvPr>
            <p:ph type="sldNum" sz="quarter" idx="10"/>
          </p:nvPr>
        </p:nvSpPr>
        <p:spPr/>
        <p:txBody>
          <a:bodyPr/>
          <a:lstStyle/>
          <a:p>
            <a:fld id="{318525D7-811F-459E-A72C-01A01061AE65}" type="slidenum">
              <a:rPr lang="en-US" smtClean="0"/>
              <a:t>5</a:t>
            </a:fld>
            <a:endParaRPr lang="en-US"/>
          </a:p>
        </p:txBody>
      </p:sp>
    </p:spTree>
    <p:extLst>
      <p:ext uri="{BB962C8B-B14F-4D97-AF65-F5344CB8AC3E}">
        <p14:creationId xmlns:p14="http://schemas.microsoft.com/office/powerpoint/2010/main" val="259868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30-Nov-18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30-Nov-18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30-Nov-18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30-Nov-18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30-Nov-18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30-Nov-18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2586" y="1447801"/>
            <a:ext cx="8825658" cy="2038350"/>
          </a:xfrm>
        </p:spPr>
        <p:txBody>
          <a:bodyPr/>
          <a:lstStyle/>
          <a:p>
            <a:r>
              <a:rPr lang="en-US" sz="4400" b="1" dirty="0">
                <a:latin typeface="Times New Roman" panose="02020603050405020304" pitchFamily="18" charset="0"/>
                <a:cs typeface="Times New Roman" panose="02020603050405020304" pitchFamily="18" charset="0"/>
              </a:rPr>
              <a:t>Psychological test: Minnesota Multiphasic Personality Inventory-II</a:t>
            </a:r>
            <a:endParaRPr lang="en-GB" sz="44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54955" y="3829051"/>
            <a:ext cx="8825658" cy="2428874"/>
          </a:xfrm>
        </p:spPr>
        <p:txBody>
          <a:bodyPr>
            <a:normAutofit/>
          </a:bodyPr>
          <a:lstStyle/>
          <a:p>
            <a:r>
              <a:rPr lang="en-GB" cap="none" dirty="0"/>
              <a:t>Student Name:</a:t>
            </a:r>
          </a:p>
          <a:p>
            <a:r>
              <a:rPr lang="en-GB" cap="none" dirty="0"/>
              <a:t>Course Name:</a:t>
            </a:r>
          </a:p>
          <a:p>
            <a:r>
              <a:rPr lang="en-GB" cap="none" dirty="0"/>
              <a:t>Institution Affiliation:</a:t>
            </a:r>
          </a:p>
        </p:txBody>
      </p:sp>
    </p:spTree>
    <p:extLst>
      <p:ext uri="{BB962C8B-B14F-4D97-AF65-F5344CB8AC3E}">
        <p14:creationId xmlns:p14="http://schemas.microsoft.com/office/powerpoint/2010/main" val="320019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640889" cy="1861857"/>
          </a:xfrm>
        </p:spPr>
        <p:txBody>
          <a:bodyPr/>
          <a:lstStyle/>
          <a:p>
            <a:pPr algn="ctr"/>
            <a:r>
              <a:rPr lang="en-US" b="1" dirty="0">
                <a:latin typeface="Times New Roman" panose="02020603050405020304" pitchFamily="18" charset="0"/>
                <a:cs typeface="Times New Roman" panose="02020603050405020304" pitchFamily="18" charset="0"/>
              </a:rPr>
              <a:t>Development of MMPI and its Rationale</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2543175"/>
            <a:ext cx="8946541" cy="3705224"/>
          </a:xfrm>
        </p:spPr>
        <p:txBody>
          <a:bodyPr>
            <a:normAutofit fontScale="77500" lnSpcReduction="20000"/>
          </a:bodyPr>
          <a:lstStyle/>
          <a:p>
            <a:r>
              <a:rPr lang="en-US" sz="3400" dirty="0">
                <a:latin typeface="Times New Roman" panose="02020603050405020304" pitchFamily="18" charset="0"/>
                <a:cs typeface="Times New Roman" panose="02020603050405020304" pitchFamily="18" charset="0"/>
              </a:rPr>
              <a:t>This test was developed in 1930’s In the </a:t>
            </a:r>
            <a:r>
              <a:rPr lang="en-US" sz="3400" dirty="0" smtClean="0">
                <a:latin typeface="Times New Roman" panose="02020603050405020304" pitchFamily="18" charset="0"/>
                <a:cs typeface="Times New Roman" panose="02020603050405020304" pitchFamily="18" charset="0"/>
              </a:rPr>
              <a:t>Minnesota University </a:t>
            </a:r>
            <a:r>
              <a:rPr lang="en-US" sz="3400" dirty="0">
                <a:latin typeface="Times New Roman" panose="02020603050405020304" pitchFamily="18" charset="0"/>
                <a:cs typeface="Times New Roman" panose="02020603050405020304" pitchFamily="18" charset="0"/>
              </a:rPr>
              <a:t>by a </a:t>
            </a:r>
            <a:r>
              <a:rPr lang="en-US" sz="3400" dirty="0" smtClean="0">
                <a:latin typeface="Times New Roman" panose="02020603050405020304" pitchFamily="18" charset="0"/>
                <a:cs typeface="Times New Roman" panose="02020603050405020304" pitchFamily="18" charset="0"/>
              </a:rPr>
              <a:t>psychiatrist known as </a:t>
            </a:r>
            <a:r>
              <a:rPr lang="en-US" sz="3400" dirty="0">
                <a:latin typeface="Times New Roman" panose="02020603050405020304" pitchFamily="18" charset="0"/>
                <a:cs typeface="Times New Roman" panose="02020603050405020304" pitchFamily="18" charset="0"/>
              </a:rPr>
              <a:t>J.C McKinley and psychologist </a:t>
            </a:r>
            <a:r>
              <a:rPr lang="en-US" sz="3400" dirty="0" smtClean="0">
                <a:latin typeface="Times New Roman" panose="02020603050405020304" pitchFamily="18" charset="0"/>
                <a:cs typeface="Times New Roman" panose="02020603050405020304" pitchFamily="18" charset="0"/>
              </a:rPr>
              <a:t>called Starke </a:t>
            </a:r>
            <a:r>
              <a:rPr lang="en-US" sz="3400" dirty="0">
                <a:latin typeface="Times New Roman" panose="02020603050405020304" pitchFamily="18" charset="0"/>
                <a:cs typeface="Times New Roman" panose="02020603050405020304" pitchFamily="18" charset="0"/>
              </a:rPr>
              <a:t>R. Hathaway.</a:t>
            </a:r>
          </a:p>
          <a:p>
            <a:r>
              <a:rPr lang="en-US" sz="3400" dirty="0" smtClean="0">
                <a:latin typeface="Times New Roman" panose="02020603050405020304" pitchFamily="18" charset="0"/>
                <a:cs typeface="Times New Roman" panose="02020603050405020304" pitchFamily="18" charset="0"/>
              </a:rPr>
              <a:t>It appears to be the </a:t>
            </a:r>
            <a:r>
              <a:rPr lang="en-US" sz="3400" dirty="0">
                <a:latin typeface="Times New Roman" panose="02020603050405020304" pitchFamily="18" charset="0"/>
                <a:cs typeface="Times New Roman" panose="02020603050405020304" pitchFamily="18" charset="0"/>
              </a:rPr>
              <a:t>most widely used psychological test </a:t>
            </a:r>
            <a:r>
              <a:rPr lang="en-US" sz="3400" dirty="0" smtClean="0">
                <a:latin typeface="Times New Roman" panose="02020603050405020304" pitchFamily="18" charset="0"/>
                <a:cs typeface="Times New Roman" panose="02020603050405020304" pitchFamily="18" charset="0"/>
              </a:rPr>
              <a:t>in assessing, diagnosing </a:t>
            </a:r>
            <a:r>
              <a:rPr lang="en-US" sz="3400" dirty="0">
                <a:latin typeface="Times New Roman" panose="02020603050405020304" pitchFamily="18" charset="0"/>
                <a:cs typeface="Times New Roman" panose="02020603050405020304" pitchFamily="18" charset="0"/>
              </a:rPr>
              <a:t>and </a:t>
            </a:r>
            <a:r>
              <a:rPr lang="en-US" sz="3400" dirty="0" smtClean="0">
                <a:latin typeface="Times New Roman" panose="02020603050405020304" pitchFamily="18" charset="0"/>
                <a:cs typeface="Times New Roman" panose="02020603050405020304" pitchFamily="18" charset="0"/>
              </a:rPr>
              <a:t>identifying </a:t>
            </a:r>
            <a:r>
              <a:rPr lang="en-US" sz="3400" dirty="0">
                <a:latin typeface="Times New Roman" panose="02020603050405020304" pitchFamily="18" charset="0"/>
                <a:cs typeface="Times New Roman" panose="02020603050405020304" pitchFamily="18" charset="0"/>
              </a:rPr>
              <a:t>mental-related illness in clinical </a:t>
            </a:r>
            <a:r>
              <a:rPr lang="en-US" sz="3400" dirty="0" smtClean="0">
                <a:latin typeface="Times New Roman" panose="02020603050405020304" pitchFamily="18" charset="0"/>
                <a:cs typeface="Times New Roman" panose="02020603050405020304" pitchFamily="18" charset="0"/>
              </a:rPr>
              <a:t>psychology (Butcher, 2014)</a:t>
            </a:r>
            <a:endParaRPr lang="en-US" sz="3400" dirty="0">
              <a:latin typeface="Times New Roman" panose="02020603050405020304" pitchFamily="18" charset="0"/>
              <a:cs typeface="Times New Roman" panose="02020603050405020304" pitchFamily="18" charset="0"/>
            </a:endParaRPr>
          </a:p>
          <a:p>
            <a:r>
              <a:rPr lang="en-US" sz="3400" dirty="0">
                <a:latin typeface="Times New Roman" panose="02020603050405020304" pitchFamily="18" charset="0"/>
                <a:cs typeface="Times New Roman" panose="02020603050405020304" pitchFamily="18" charset="0"/>
              </a:rPr>
              <a:t>Also used in other fields apart from clinical psychology. For instance, it’s used in legal </a:t>
            </a:r>
            <a:r>
              <a:rPr lang="en-US" sz="3400" dirty="0" smtClean="0">
                <a:latin typeface="Times New Roman" panose="02020603050405020304" pitchFamily="18" charset="0"/>
                <a:cs typeface="Times New Roman" panose="02020603050405020304" pitchFamily="18" charset="0"/>
              </a:rPr>
              <a:t>area  </a:t>
            </a:r>
            <a:r>
              <a:rPr lang="en-US" sz="3400" dirty="0">
                <a:latin typeface="Times New Roman" panose="02020603050405020304" pitchFamily="18" charset="0"/>
                <a:cs typeface="Times New Roman" panose="02020603050405020304" pitchFamily="18" charset="0"/>
              </a:rPr>
              <a:t>especially custody related disputes and criminal defense.</a:t>
            </a:r>
          </a:p>
          <a:p>
            <a:r>
              <a:rPr lang="en-US" sz="3400" dirty="0">
                <a:latin typeface="Times New Roman" panose="02020603050405020304" pitchFamily="18" charset="0"/>
                <a:cs typeface="Times New Roman" panose="02020603050405020304" pitchFamily="18" charset="0"/>
              </a:rPr>
              <a:t>Administration: </a:t>
            </a:r>
            <a:r>
              <a:rPr lang="en-US" sz="3400" dirty="0" smtClean="0">
                <a:latin typeface="Times New Roman" panose="02020603050405020304" pitchFamily="18" charset="0"/>
                <a:cs typeface="Times New Roman" panose="02020603050405020304" pitchFamily="18" charset="0"/>
              </a:rPr>
              <a:t>group or individual; 1 to 1.5 hours.</a:t>
            </a:r>
            <a:endParaRPr lang="en-US" sz="3400" dirty="0">
              <a:latin typeface="Times New Roman" panose="02020603050405020304" pitchFamily="18" charset="0"/>
              <a:cs typeface="Times New Roman" panose="02020603050405020304" pitchFamily="18" charset="0"/>
            </a:endParaRPr>
          </a:p>
          <a:p>
            <a:pPr marL="0" indent="0">
              <a:buNone/>
            </a:pPr>
            <a:endParaRPr lang="en-US" sz="3600" dirty="0"/>
          </a:p>
          <a:p>
            <a:pPr marL="0" indent="0">
              <a:buNone/>
            </a:pPr>
            <a:endParaRPr lang="en-GB" sz="3600" dirty="0">
              <a:latin typeface="Times New Roman" panose="02020603050405020304" pitchFamily="18" charset="0"/>
              <a:cs typeface="Times New Roman" panose="02020603050405020304" pitchFamily="18" charset="0"/>
            </a:endParaRPr>
          </a:p>
          <a:p>
            <a:pPr marL="0" indent="0">
              <a:buNone/>
            </a:pPr>
            <a:endParaRPr lang="en-GB" sz="4400" dirty="0" smtClean="0">
              <a:latin typeface="Times New Roman" panose="02020603050405020304" pitchFamily="18" charset="0"/>
              <a:cs typeface="Times New Roman" panose="02020603050405020304" pitchFamily="18" charset="0"/>
            </a:endParaRPr>
          </a:p>
          <a:p>
            <a:endParaRPr lang="en-GB" sz="4400" dirty="0">
              <a:latin typeface="Times New Roman" panose="02020603050405020304" pitchFamily="18" charset="0"/>
              <a:cs typeface="Times New Roman" panose="02020603050405020304" pitchFamily="18" charset="0"/>
            </a:endParaRPr>
          </a:p>
          <a:p>
            <a:endParaRPr lang="en-GB"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8375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b="1" dirty="0" smtClean="0">
                <a:latin typeface="Times New Roman" panose="02020603050405020304" pitchFamily="18" charset="0"/>
                <a:cs typeface="Times New Roman" panose="02020603050405020304" pitchFamily="18" charset="0"/>
              </a:rPr>
              <a:t>MMPI-II measurements</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32500" lnSpcReduction="20000"/>
          </a:bodyPr>
          <a:lstStyle/>
          <a:p>
            <a:pPr>
              <a:lnSpc>
                <a:spcPct val="220000"/>
              </a:lnSpc>
            </a:pPr>
            <a:r>
              <a:rPr lang="en-US" sz="4900" dirty="0">
                <a:latin typeface="Times New Roman" panose="02020603050405020304" pitchFamily="18" charset="0"/>
                <a:cs typeface="Times New Roman" panose="02020603050405020304" pitchFamily="18" charset="0"/>
              </a:rPr>
              <a:t>Has 567 items to be answered.</a:t>
            </a:r>
          </a:p>
          <a:p>
            <a:pPr>
              <a:lnSpc>
                <a:spcPct val="220000"/>
              </a:lnSpc>
            </a:pPr>
            <a:r>
              <a:rPr lang="en-US" sz="4900" dirty="0">
                <a:latin typeface="Times New Roman" panose="02020603050405020304" pitchFamily="18" charset="0"/>
                <a:cs typeface="Times New Roman" panose="02020603050405020304" pitchFamily="18" charset="0"/>
              </a:rPr>
              <a:t>Has 10 </a:t>
            </a:r>
            <a:r>
              <a:rPr lang="en-US" sz="4900" dirty="0" smtClean="0">
                <a:latin typeface="Times New Roman" panose="02020603050405020304" pitchFamily="18" charset="0"/>
                <a:cs typeface="Times New Roman" panose="02020603050405020304" pitchFamily="18" charset="0"/>
              </a:rPr>
              <a:t>scales for </a:t>
            </a:r>
            <a:r>
              <a:rPr lang="en-US" sz="4900" dirty="0">
                <a:latin typeface="Times New Roman" panose="02020603050405020304" pitchFamily="18" charset="0"/>
                <a:cs typeface="Times New Roman" panose="02020603050405020304" pitchFamily="18" charset="0"/>
              </a:rPr>
              <a:t>measuring </a:t>
            </a:r>
            <a:r>
              <a:rPr lang="en-US" sz="4900" dirty="0" smtClean="0">
                <a:latin typeface="Times New Roman" panose="02020603050405020304" pitchFamily="18" charset="0"/>
                <a:cs typeface="Times New Roman" panose="02020603050405020304" pitchFamily="18" charset="0"/>
              </a:rPr>
              <a:t>various </a:t>
            </a:r>
            <a:r>
              <a:rPr lang="en-US" sz="4900" dirty="0">
                <a:latin typeface="Times New Roman" panose="02020603050405020304" pitchFamily="18" charset="0"/>
                <a:cs typeface="Times New Roman" panose="02020603050405020304" pitchFamily="18" charset="0"/>
              </a:rPr>
              <a:t>things.</a:t>
            </a:r>
          </a:p>
          <a:p>
            <a:pPr>
              <a:lnSpc>
                <a:spcPct val="220000"/>
              </a:lnSpc>
            </a:pPr>
            <a:r>
              <a:rPr lang="en-US" sz="4900" dirty="0">
                <a:latin typeface="Times New Roman" panose="02020603050405020304" pitchFamily="18" charset="0"/>
                <a:cs typeface="Times New Roman" panose="02020603050405020304" pitchFamily="18" charset="0"/>
              </a:rPr>
              <a:t>Scale 1(Hs)- Hypochondriasis(32 items)</a:t>
            </a:r>
          </a:p>
          <a:p>
            <a:pPr>
              <a:lnSpc>
                <a:spcPct val="220000"/>
              </a:lnSpc>
            </a:pPr>
            <a:r>
              <a:rPr lang="en-US" sz="4900" dirty="0">
                <a:latin typeface="Times New Roman" panose="02020603050405020304" pitchFamily="18" charset="0"/>
                <a:cs typeface="Times New Roman" panose="02020603050405020304" pitchFamily="18" charset="0"/>
              </a:rPr>
              <a:t>Scale 2(D)-Depression(57 Items)</a:t>
            </a:r>
          </a:p>
          <a:p>
            <a:pPr>
              <a:lnSpc>
                <a:spcPct val="220000"/>
              </a:lnSpc>
            </a:pPr>
            <a:r>
              <a:rPr lang="en-US" sz="4900" dirty="0">
                <a:latin typeface="Times New Roman" panose="02020603050405020304" pitchFamily="18" charset="0"/>
                <a:cs typeface="Times New Roman" panose="02020603050405020304" pitchFamily="18" charset="0"/>
              </a:rPr>
              <a:t>Scale3(</a:t>
            </a:r>
            <a:r>
              <a:rPr lang="en-US" sz="4900" dirty="0" err="1">
                <a:latin typeface="Times New Roman" panose="02020603050405020304" pitchFamily="18" charset="0"/>
                <a:cs typeface="Times New Roman" panose="02020603050405020304" pitchFamily="18" charset="0"/>
              </a:rPr>
              <a:t>Hy</a:t>
            </a:r>
            <a:r>
              <a:rPr lang="en-US" sz="4900" dirty="0">
                <a:latin typeface="Times New Roman" panose="02020603050405020304" pitchFamily="18" charset="0"/>
                <a:cs typeface="Times New Roman" panose="02020603050405020304" pitchFamily="18" charset="0"/>
              </a:rPr>
              <a:t>)-Hysteria (60 items)</a:t>
            </a:r>
          </a:p>
          <a:p>
            <a:pPr>
              <a:lnSpc>
                <a:spcPct val="220000"/>
              </a:lnSpc>
            </a:pPr>
            <a:r>
              <a:rPr lang="en-US" sz="4900" dirty="0">
                <a:latin typeface="Times New Roman" panose="02020603050405020304" pitchFamily="18" charset="0"/>
                <a:cs typeface="Times New Roman" panose="02020603050405020304" pitchFamily="18" charset="0"/>
              </a:rPr>
              <a:t>Scale 4 (</a:t>
            </a:r>
            <a:r>
              <a:rPr lang="en-US" sz="4900" dirty="0" err="1">
                <a:latin typeface="Times New Roman" panose="02020603050405020304" pitchFamily="18" charset="0"/>
                <a:cs typeface="Times New Roman" panose="02020603050405020304" pitchFamily="18" charset="0"/>
              </a:rPr>
              <a:t>Pd</a:t>
            </a:r>
            <a:r>
              <a:rPr lang="en-US" sz="4900" dirty="0">
                <a:latin typeface="Times New Roman" panose="02020603050405020304" pitchFamily="18" charset="0"/>
                <a:cs typeface="Times New Roman" panose="02020603050405020304" pitchFamily="18" charset="0"/>
              </a:rPr>
              <a:t>)- psychopathic deviance(50 items)</a:t>
            </a:r>
          </a:p>
          <a:p>
            <a:pPr marL="0" indent="0">
              <a:buNone/>
            </a:pPr>
            <a:endParaRPr lang="en-GB" sz="36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half" idx="2"/>
          </p:nvPr>
        </p:nvSpPr>
        <p:spPr/>
        <p:txBody>
          <a:bodyPr>
            <a:normAutofit fontScale="32500" lnSpcReduction="20000"/>
          </a:bodyPr>
          <a:lstStyle/>
          <a:p>
            <a:pPr>
              <a:lnSpc>
                <a:spcPct val="220000"/>
              </a:lnSpc>
            </a:pPr>
            <a:r>
              <a:rPr lang="en-US" sz="4900" dirty="0">
                <a:latin typeface="Times New Roman" panose="02020603050405020304" pitchFamily="18" charset="0"/>
                <a:cs typeface="Times New Roman" panose="02020603050405020304" pitchFamily="18" charset="0"/>
              </a:rPr>
              <a:t>Scale 5 (MF)- Masculinity/</a:t>
            </a:r>
            <a:r>
              <a:rPr lang="en-US" sz="4900" dirty="0" err="1">
                <a:latin typeface="Times New Roman" panose="02020603050405020304" pitchFamily="18" charset="0"/>
                <a:cs typeface="Times New Roman" panose="02020603050405020304" pitchFamily="18" charset="0"/>
              </a:rPr>
              <a:t>Feminity</a:t>
            </a:r>
            <a:r>
              <a:rPr lang="en-US" sz="4900" dirty="0">
                <a:latin typeface="Times New Roman" panose="02020603050405020304" pitchFamily="18" charset="0"/>
                <a:cs typeface="Times New Roman" panose="02020603050405020304" pitchFamily="18" charset="0"/>
              </a:rPr>
              <a:t> (56 Items)</a:t>
            </a:r>
          </a:p>
          <a:p>
            <a:pPr>
              <a:lnSpc>
                <a:spcPct val="220000"/>
              </a:lnSpc>
            </a:pPr>
            <a:r>
              <a:rPr lang="en-US" sz="4900" dirty="0">
                <a:latin typeface="Times New Roman" panose="02020603050405020304" pitchFamily="18" charset="0"/>
                <a:cs typeface="Times New Roman" panose="02020603050405020304" pitchFamily="18" charset="0"/>
              </a:rPr>
              <a:t>Scale 6 (Pa)- Paranoia (46 items )</a:t>
            </a:r>
          </a:p>
          <a:p>
            <a:pPr>
              <a:lnSpc>
                <a:spcPct val="220000"/>
              </a:lnSpc>
            </a:pPr>
            <a:r>
              <a:rPr lang="en-US" sz="4900" dirty="0">
                <a:latin typeface="Times New Roman" panose="02020603050405020304" pitchFamily="18" charset="0"/>
                <a:cs typeface="Times New Roman" panose="02020603050405020304" pitchFamily="18" charset="0"/>
              </a:rPr>
              <a:t>Scale 7 (Pt)- </a:t>
            </a:r>
            <a:r>
              <a:rPr lang="en-US" sz="4900" dirty="0" err="1">
                <a:latin typeface="Times New Roman" panose="02020603050405020304" pitchFamily="18" charset="0"/>
                <a:cs typeface="Times New Roman" panose="02020603050405020304" pitchFamily="18" charset="0"/>
              </a:rPr>
              <a:t>Psychasthenia</a:t>
            </a:r>
            <a:r>
              <a:rPr lang="en-US" sz="4900" dirty="0">
                <a:latin typeface="Times New Roman" panose="02020603050405020304" pitchFamily="18" charset="0"/>
                <a:cs typeface="Times New Roman" panose="02020603050405020304" pitchFamily="18" charset="0"/>
              </a:rPr>
              <a:t> (48 items)</a:t>
            </a:r>
          </a:p>
          <a:p>
            <a:pPr>
              <a:lnSpc>
                <a:spcPct val="220000"/>
              </a:lnSpc>
            </a:pPr>
            <a:r>
              <a:rPr lang="en-US" sz="4900" dirty="0">
                <a:latin typeface="Times New Roman" panose="02020603050405020304" pitchFamily="18" charset="0"/>
                <a:cs typeface="Times New Roman" panose="02020603050405020304" pitchFamily="18" charset="0"/>
              </a:rPr>
              <a:t>Scale 8 (</a:t>
            </a:r>
            <a:r>
              <a:rPr lang="en-US" sz="4900" dirty="0" err="1">
                <a:latin typeface="Times New Roman" panose="02020603050405020304" pitchFamily="18" charset="0"/>
                <a:cs typeface="Times New Roman" panose="02020603050405020304" pitchFamily="18" charset="0"/>
              </a:rPr>
              <a:t>Sc</a:t>
            </a:r>
            <a:r>
              <a:rPr lang="en-US" sz="4900" dirty="0">
                <a:latin typeface="Times New Roman" panose="02020603050405020304" pitchFamily="18" charset="0"/>
                <a:cs typeface="Times New Roman" panose="02020603050405020304" pitchFamily="18" charset="0"/>
              </a:rPr>
              <a:t>)- Schizophrenia (78 items)</a:t>
            </a:r>
          </a:p>
          <a:p>
            <a:pPr>
              <a:lnSpc>
                <a:spcPct val="220000"/>
              </a:lnSpc>
            </a:pPr>
            <a:r>
              <a:rPr lang="en-US" sz="4900" dirty="0">
                <a:latin typeface="Times New Roman" panose="02020603050405020304" pitchFamily="18" charset="0"/>
                <a:cs typeface="Times New Roman" panose="02020603050405020304" pitchFamily="18" charset="0"/>
              </a:rPr>
              <a:t>Scale 9 (Ma)-Hypomania (46 items)</a:t>
            </a:r>
          </a:p>
          <a:p>
            <a:pPr>
              <a:lnSpc>
                <a:spcPct val="220000"/>
              </a:lnSpc>
            </a:pPr>
            <a:r>
              <a:rPr lang="en-US" sz="4900" dirty="0">
                <a:latin typeface="Times New Roman" panose="02020603050405020304" pitchFamily="18" charset="0"/>
                <a:cs typeface="Times New Roman" panose="02020603050405020304" pitchFamily="18" charset="0"/>
              </a:rPr>
              <a:t>Scale 10 (Si)-Social Introversion (69 Items)</a:t>
            </a:r>
          </a:p>
          <a:p>
            <a:endParaRPr lang="en-US" dirty="0"/>
          </a:p>
        </p:txBody>
      </p:sp>
    </p:spTree>
    <p:extLst>
      <p:ext uri="{BB962C8B-B14F-4D97-AF65-F5344CB8AC3E}">
        <p14:creationId xmlns:p14="http://schemas.microsoft.com/office/powerpoint/2010/main" val="3046895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smtClean="0">
                <a:latin typeface="Times New Roman" panose="02020603050405020304" pitchFamily="18" charset="0"/>
                <a:cs typeface="Times New Roman" panose="02020603050405020304" pitchFamily="18" charset="0"/>
              </a:rPr>
              <a:t>Validity scale, frequency distribution and measures of central tendency</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47500" lnSpcReduction="20000"/>
          </a:bodyPr>
          <a:lstStyle/>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Validity scale</a:t>
            </a:r>
          </a:p>
          <a:p>
            <a:pPr marL="0" indent="0">
              <a:buNone/>
            </a:pPr>
            <a:r>
              <a:rPr lang="en-US" sz="3400" dirty="0">
                <a:latin typeface="Times New Roman" panose="02020603050405020304" pitchFamily="18" charset="0"/>
                <a:cs typeface="Times New Roman" panose="02020603050405020304" pitchFamily="18" charset="0"/>
              </a:rPr>
              <a:t>This  include omitted items, L-scale, F-scale, K-scale</a:t>
            </a:r>
          </a:p>
          <a:p>
            <a:pPr marL="0" indent="0">
              <a:buNone/>
            </a:pPr>
            <a:r>
              <a:rPr lang="en-US" sz="3400" dirty="0">
                <a:latin typeface="Times New Roman" panose="02020603050405020304" pitchFamily="18" charset="0"/>
                <a:cs typeface="Times New Roman" panose="02020603050405020304" pitchFamily="18" charset="0"/>
              </a:rPr>
              <a:t>These scales give different impressions to the professional analyst.</a:t>
            </a:r>
          </a:p>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Frequency distributions</a:t>
            </a:r>
          </a:p>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The variations or number of appearances of an item is represented on frequency distribution table which may be in frequency of outcomes against a various categories or inconsistent/fake responses per category.</a:t>
            </a:r>
          </a:p>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Measures of central tendency</a:t>
            </a:r>
          </a:p>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Include mean, mode or median mathematically </a:t>
            </a:r>
            <a:r>
              <a:rPr lang="en-US" sz="3400" dirty="0" smtClean="0">
                <a:latin typeface="Times New Roman" panose="02020603050405020304" pitchFamily="18" charset="0"/>
                <a:cs typeface="Times New Roman" panose="02020603050405020304" pitchFamily="18" charset="0"/>
              </a:rPr>
              <a:t>calculated</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Measures of variability</a:t>
            </a:r>
          </a:p>
          <a:p>
            <a:pPr>
              <a:buFont typeface="Wingdings" panose="05000000000000000000" pitchFamily="2" charset="2"/>
              <a:buChar char="Ø"/>
            </a:pPr>
            <a:endParaRPr lang="en-US" sz="3600" dirty="0"/>
          </a:p>
        </p:txBody>
      </p:sp>
      <p:sp>
        <p:nvSpPr>
          <p:cNvPr id="4" name="Content Placeholder 3"/>
          <p:cNvSpPr>
            <a:spLocks noGrp="1"/>
          </p:cNvSpPr>
          <p:nvPr>
            <p:ph sz="half" idx="2"/>
          </p:nvPr>
        </p:nvSpPr>
        <p:spPr/>
        <p:txBody>
          <a:bodyPr>
            <a:normAutofit fontScale="47500" lnSpcReduction="20000"/>
          </a:bodyPr>
          <a:lstStyle/>
          <a:p>
            <a:r>
              <a:rPr lang="en-US" sz="6700" dirty="0" smtClean="0">
                <a:latin typeface="Times New Roman" panose="02020603050405020304" pitchFamily="18" charset="0"/>
                <a:cs typeface="Times New Roman" panose="02020603050405020304" pitchFamily="18" charset="0"/>
              </a:rPr>
              <a:t>MMPI-Validity Scale</a:t>
            </a:r>
          </a:p>
          <a:p>
            <a:endParaRPr lang="en-US" dirty="0"/>
          </a:p>
        </p:txBody>
      </p:sp>
      <p:pic>
        <p:nvPicPr>
          <p:cNvPr id="5" name="Picture 4"/>
          <p:cNvPicPr>
            <a:picLocks noChangeAspect="1"/>
          </p:cNvPicPr>
          <p:nvPr/>
        </p:nvPicPr>
        <p:blipFill>
          <a:blip r:embed="rId3"/>
          <a:stretch>
            <a:fillRect/>
          </a:stretch>
        </p:blipFill>
        <p:spPr>
          <a:xfrm>
            <a:off x="5794663" y="2746514"/>
            <a:ext cx="5562600" cy="2819400"/>
          </a:xfrm>
          <a:prstGeom prst="rect">
            <a:avLst/>
          </a:prstGeom>
        </p:spPr>
      </p:pic>
    </p:spTree>
    <p:extLst>
      <p:ext uri="{BB962C8B-B14F-4D97-AF65-F5344CB8AC3E}">
        <p14:creationId xmlns:p14="http://schemas.microsoft.com/office/powerpoint/2010/main" val="2543029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Measures of variability, reliability and validity</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62500" lnSpcReduction="20000"/>
          </a:bodyPr>
          <a:lstStyle/>
          <a:p>
            <a:pPr>
              <a:buFont typeface="Wingdings" panose="05000000000000000000" pitchFamily="2" charset="2"/>
              <a:buChar char="ü"/>
            </a:pPr>
            <a:r>
              <a:rPr lang="en-US" sz="2800" dirty="0"/>
              <a:t> </a:t>
            </a:r>
            <a:r>
              <a:rPr lang="en-US" sz="2900" dirty="0">
                <a:latin typeface="Times New Roman" panose="02020603050405020304" pitchFamily="18" charset="0"/>
                <a:cs typeface="Times New Roman" panose="02020603050405020304" pitchFamily="18" charset="0"/>
              </a:rPr>
              <a:t>Percentiles- They compare how the test group compares with others who took the same test.</a:t>
            </a:r>
          </a:p>
          <a:p>
            <a:pPr>
              <a:buFont typeface="Wingdings" panose="05000000000000000000" pitchFamily="2" charset="2"/>
              <a:buChar char="ü"/>
            </a:pPr>
            <a:r>
              <a:rPr lang="en-US" sz="2900" dirty="0">
                <a:latin typeface="Times New Roman" panose="02020603050405020304" pitchFamily="18" charset="0"/>
                <a:cs typeface="Times New Roman" panose="02020603050405020304" pitchFamily="18" charset="0"/>
              </a:rPr>
              <a:t>Standard scores-shows deviation of values compared to the mean value.</a:t>
            </a:r>
          </a:p>
          <a:p>
            <a:pPr>
              <a:buFont typeface="Wingdings" panose="05000000000000000000" pitchFamily="2" charset="2"/>
              <a:buChar char="ü"/>
            </a:pPr>
            <a:r>
              <a:rPr lang="en-US" sz="2900" dirty="0">
                <a:latin typeface="Times New Roman" panose="02020603050405020304" pitchFamily="18" charset="0"/>
                <a:cs typeface="Times New Roman" panose="02020603050405020304" pitchFamily="18" charset="0"/>
              </a:rPr>
              <a:t>Percentile ranks- allows categorization of examined subjects to their specific quadrants where 50 is taken as the mean, the lowest value as 1 and the highest as 100.</a:t>
            </a:r>
          </a:p>
          <a:p>
            <a:pPr>
              <a:buFont typeface="Wingdings" panose="05000000000000000000" pitchFamily="2" charset="2"/>
              <a:buChar char="ü"/>
            </a:pPr>
            <a:r>
              <a:rPr lang="en-US" sz="2900" dirty="0">
                <a:latin typeface="Times New Roman" panose="02020603050405020304" pitchFamily="18" charset="0"/>
                <a:cs typeface="Times New Roman" panose="02020603050405020304" pitchFamily="18" charset="0"/>
              </a:rPr>
              <a:t>Reliability can be classified into test-retest, alternative form and split-half reliabilities. Depending on number of times administered and Results achieved.</a:t>
            </a:r>
          </a:p>
          <a:p>
            <a:pPr>
              <a:buFont typeface="Wingdings" panose="05000000000000000000" pitchFamily="2" charset="2"/>
              <a:buChar char="v"/>
            </a:pPr>
            <a:r>
              <a:rPr lang="en-US" sz="2900" dirty="0" smtClean="0">
                <a:latin typeface="Times New Roman" panose="02020603050405020304" pitchFamily="18" charset="0"/>
                <a:cs typeface="Times New Roman" panose="02020603050405020304" pitchFamily="18" charset="0"/>
              </a:rPr>
              <a:t>Norms?</a:t>
            </a:r>
            <a:endParaRPr lang="en-US" sz="2900" dirty="0">
              <a:latin typeface="Times New Roman" panose="02020603050405020304" pitchFamily="18" charset="0"/>
              <a:cs typeface="Times New Roman" panose="02020603050405020304" pitchFamily="18" charset="0"/>
            </a:endParaRPr>
          </a:p>
          <a:p>
            <a:pPr marL="0" indent="0">
              <a:buNone/>
            </a:pPr>
            <a:endParaRPr lang="en-US" sz="2800" dirty="0"/>
          </a:p>
          <a:p>
            <a:pPr>
              <a:buFont typeface="Wingdings" panose="05000000000000000000" pitchFamily="2" charset="2"/>
              <a:buChar char="v"/>
            </a:pPr>
            <a:endParaRPr lang="en-US" sz="2800" dirty="0"/>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endParaRPr lang="en-GB" sz="2800" dirty="0" smtClean="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normAutofit fontScale="62500" lnSpcReduction="20000"/>
          </a:bodyPr>
          <a:lstStyle/>
          <a:p>
            <a:r>
              <a:rPr lang="en-US" sz="5100" dirty="0" smtClean="0">
                <a:latin typeface="Times New Roman" panose="02020603050405020304" pitchFamily="18" charset="0"/>
                <a:cs typeface="Times New Roman" panose="02020603050405020304" pitchFamily="18" charset="0"/>
              </a:rPr>
              <a:t>Variability measures</a:t>
            </a:r>
          </a:p>
          <a:p>
            <a:endParaRPr lang="en-US" dirty="0"/>
          </a:p>
        </p:txBody>
      </p:sp>
      <p:pic>
        <p:nvPicPr>
          <p:cNvPr id="5" name="Picture 4"/>
          <p:cNvPicPr>
            <a:picLocks noChangeAspect="1"/>
          </p:cNvPicPr>
          <p:nvPr/>
        </p:nvPicPr>
        <p:blipFill>
          <a:blip r:embed="rId3"/>
          <a:stretch>
            <a:fillRect/>
          </a:stretch>
        </p:blipFill>
        <p:spPr>
          <a:xfrm>
            <a:off x="5897273" y="2458681"/>
            <a:ext cx="4886325" cy="4000500"/>
          </a:xfrm>
          <a:prstGeom prst="rect">
            <a:avLst/>
          </a:prstGeom>
        </p:spPr>
      </p:pic>
    </p:spTree>
    <p:extLst>
      <p:ext uri="{BB962C8B-B14F-4D97-AF65-F5344CB8AC3E}">
        <p14:creationId xmlns:p14="http://schemas.microsoft.com/office/powerpoint/2010/main" val="983877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176182"/>
          </a:xfrm>
        </p:spPr>
        <p:txBody>
          <a:bodyPr/>
          <a:lstStyle/>
          <a:p>
            <a:pPr algn="ctr"/>
            <a:r>
              <a:rPr lang="en-US" sz="4400" b="1" dirty="0" smtClean="0">
                <a:latin typeface="Times New Roman" panose="02020603050405020304" pitchFamily="18" charset="0"/>
                <a:cs typeface="Times New Roman" panose="02020603050405020304" pitchFamily="18" charset="0"/>
              </a:rPr>
              <a:t>References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2628900"/>
            <a:ext cx="8946541" cy="3619499"/>
          </a:xfrm>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Butcher, J. N., </a:t>
            </a:r>
            <a:r>
              <a:rPr lang="en-US" dirty="0" err="1">
                <a:latin typeface="Times New Roman" panose="02020603050405020304" pitchFamily="18" charset="0"/>
                <a:cs typeface="Times New Roman" panose="02020603050405020304" pitchFamily="18" charset="0"/>
              </a:rPr>
              <a:t>Atlis</a:t>
            </a:r>
            <a:r>
              <a:rPr lang="en-US" dirty="0">
                <a:latin typeface="Times New Roman" panose="02020603050405020304" pitchFamily="18" charset="0"/>
                <a:cs typeface="Times New Roman" panose="02020603050405020304" pitchFamily="18" charset="0"/>
              </a:rPr>
              <a:t>, M. M., &amp; Hahn, J. U. N. G. W. O. N. (</a:t>
            </a:r>
            <a:r>
              <a:rPr lang="en-US" dirty="0" smtClean="0">
                <a:latin typeface="Times New Roman" panose="02020603050405020304" pitchFamily="18" charset="0"/>
                <a:cs typeface="Times New Roman" panose="02020603050405020304" pitchFamily="18" charset="0"/>
              </a:rPr>
              <a:t>2014</a:t>
            </a:r>
            <a:r>
              <a:rPr lang="en-US" dirty="0">
                <a:latin typeface="Times New Roman" panose="02020603050405020304" pitchFamily="18" charset="0"/>
                <a:cs typeface="Times New Roman" panose="02020603050405020304" pitchFamily="18" charset="0"/>
              </a:rPr>
              <a:t>). The </a:t>
            </a:r>
            <a:r>
              <a:rPr lang="en-US" dirty="0" err="1">
                <a:latin typeface="Times New Roman" panose="02020603050405020304" pitchFamily="18" charset="0"/>
                <a:cs typeface="Times New Roman" panose="02020603050405020304" pitchFamily="18" charset="0"/>
              </a:rPr>
              <a:t>minnesota</a:t>
            </a:r>
            <a:r>
              <a:rPr lang="en-US" dirty="0">
                <a:latin typeface="Times New Roman" panose="02020603050405020304" pitchFamily="18" charset="0"/>
                <a:cs typeface="Times New Roman" panose="02020603050405020304" pitchFamily="18" charset="0"/>
              </a:rPr>
              <a:t> multiphasic personality inventory–2 (MMPI-2). </a:t>
            </a:r>
            <a:r>
              <a:rPr lang="en-US" i="1" dirty="0">
                <a:latin typeface="Times New Roman" panose="02020603050405020304" pitchFamily="18" charset="0"/>
                <a:cs typeface="Times New Roman" panose="02020603050405020304" pitchFamily="18" charset="0"/>
              </a:rPr>
              <a:t>Comprehensive handbook of psychological assessment: Personality assessment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30-38.</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Murphy</a:t>
            </a:r>
            <a:r>
              <a:rPr lang="en-US" dirty="0">
                <a:latin typeface="Times New Roman" panose="02020603050405020304" pitchFamily="18" charset="0"/>
                <a:cs typeface="Times New Roman" panose="02020603050405020304" pitchFamily="18" charset="0"/>
              </a:rPr>
              <a:t>, K. R., &amp; </a:t>
            </a:r>
            <a:r>
              <a:rPr lang="en-US" dirty="0" err="1">
                <a:latin typeface="Times New Roman" panose="02020603050405020304" pitchFamily="18" charset="0"/>
                <a:cs typeface="Times New Roman" panose="02020603050405020304" pitchFamily="18" charset="0"/>
              </a:rPr>
              <a:t>Davidshofer</a:t>
            </a:r>
            <a:r>
              <a:rPr lang="en-US" dirty="0">
                <a:latin typeface="Times New Roman" panose="02020603050405020304" pitchFamily="18" charset="0"/>
                <a:cs typeface="Times New Roman" panose="02020603050405020304" pitchFamily="18" charset="0"/>
              </a:rPr>
              <a:t>, C. O. </a:t>
            </a:r>
            <a:r>
              <a:rPr lang="en-US" dirty="0" smtClean="0">
                <a:latin typeface="Times New Roman" panose="02020603050405020304" pitchFamily="18" charset="0"/>
                <a:cs typeface="Times New Roman" panose="02020603050405020304" pitchFamily="18" charset="0"/>
              </a:rPr>
              <a:t>(2008</a:t>
            </a:r>
            <a:r>
              <a:rPr lang="en-US" dirty="0">
                <a:latin typeface="Times New Roman" panose="02020603050405020304" pitchFamily="18" charset="0"/>
                <a:cs typeface="Times New Roman" panose="02020603050405020304" pitchFamily="18" charset="0"/>
              </a:rPr>
              <a:t>). Psychological testing. </a:t>
            </a:r>
            <a:r>
              <a:rPr lang="en-US" i="1" dirty="0">
                <a:latin typeface="Times New Roman" panose="02020603050405020304" pitchFamily="18" charset="0"/>
                <a:cs typeface="Times New Roman" panose="02020603050405020304" pitchFamily="18" charset="0"/>
              </a:rPr>
              <a:t>Principles, and Applications, Englewood </a:t>
            </a:r>
            <a:r>
              <a:rPr lang="en-US" i="1" dirty="0" smtClean="0">
                <a:latin typeface="Times New Roman" panose="02020603050405020304" pitchFamily="18" charset="0"/>
                <a:cs typeface="Times New Roman" panose="02020603050405020304" pitchFamily="18" charset="0"/>
              </a:rPr>
              <a:t>Cliffs</a:t>
            </a:r>
            <a:r>
              <a:rPr lang="en-US" dirty="0" smtClean="0">
                <a:latin typeface="Times New Roman" panose="02020603050405020304" pitchFamily="18" charset="0"/>
                <a:cs typeface="Times New Roman" panose="02020603050405020304" pitchFamily="18" charset="0"/>
              </a:rPr>
              <a:t>.</a:t>
            </a:r>
            <a:endParaRPr lang="en-GB" sz="4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Hathaway</a:t>
            </a:r>
            <a:r>
              <a:rPr lang="en-US" dirty="0">
                <a:latin typeface="Times New Roman" panose="02020603050405020304" pitchFamily="18" charset="0"/>
                <a:cs typeface="Times New Roman" panose="02020603050405020304" pitchFamily="18" charset="0"/>
              </a:rPr>
              <a:t>, S. R., McKinley, J. C., &amp; MMPI </a:t>
            </a:r>
            <a:r>
              <a:rPr lang="en-US" dirty="0" err="1">
                <a:latin typeface="Times New Roman" panose="02020603050405020304" pitchFamily="18" charset="0"/>
                <a:cs typeface="Times New Roman" panose="02020603050405020304" pitchFamily="18" charset="0"/>
              </a:rPr>
              <a:t>Restandardization</a:t>
            </a:r>
            <a:r>
              <a:rPr lang="en-US" dirty="0">
                <a:latin typeface="Times New Roman" panose="02020603050405020304" pitchFamily="18" charset="0"/>
                <a:cs typeface="Times New Roman" panose="02020603050405020304" pitchFamily="18" charset="0"/>
              </a:rPr>
              <a:t> Committee. </a:t>
            </a:r>
            <a:r>
              <a:rPr lang="en-US" dirty="0" smtClean="0">
                <a:latin typeface="Times New Roman" panose="02020603050405020304" pitchFamily="18" charset="0"/>
                <a:cs typeface="Times New Roman" panose="02020603050405020304" pitchFamily="18" charset="0"/>
              </a:rPr>
              <a:t>(2009</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MMPI-2: Minnesota Multiphasic Personality Inventory-2: manual for administration and scoring</a:t>
            </a:r>
            <a:r>
              <a:rPr lang="en-US" dirty="0">
                <a:latin typeface="Times New Roman" panose="02020603050405020304" pitchFamily="18" charset="0"/>
                <a:cs typeface="Times New Roman" panose="02020603050405020304" pitchFamily="18" charset="0"/>
              </a:rPr>
              <a:t>. University of Minnesota Press.</a:t>
            </a:r>
            <a:endParaRPr lang="en-GB" sz="4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60821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904</TotalTime>
  <Words>639</Words>
  <Application>Microsoft Office PowerPoint</Application>
  <PresentationFormat>Widescreen</PresentationFormat>
  <Paragraphs>57</Paragraphs>
  <Slides>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Century Gothic</vt:lpstr>
      <vt:lpstr>Times New Roman</vt:lpstr>
      <vt:lpstr>Wingdings</vt:lpstr>
      <vt:lpstr>Wingdings 3</vt:lpstr>
      <vt:lpstr>Ion</vt:lpstr>
      <vt:lpstr>Psychological test: Minnesota Multiphasic Personality Inventory-II</vt:lpstr>
      <vt:lpstr>Development of MMPI and its Rationale</vt:lpstr>
      <vt:lpstr>MMPI-II measurements</vt:lpstr>
      <vt:lpstr>Validity scale, frequency distribution and measures of central tendency</vt:lpstr>
      <vt:lpstr>Measures of variability, reliability and validity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Beats Earphones</dc:title>
  <dc:creator>morris</dc:creator>
  <cp:lastModifiedBy>BIGGY</cp:lastModifiedBy>
  <cp:revision>72</cp:revision>
  <dcterms:created xsi:type="dcterms:W3CDTF">2018-11-11T15:54:14Z</dcterms:created>
  <dcterms:modified xsi:type="dcterms:W3CDTF">2018-11-30T22:28:44Z</dcterms:modified>
</cp:coreProperties>
</file>